
<file path=[Content_Types].xml><?xml version="1.0" encoding="utf-8"?>
<Types xmlns="http://schemas.openxmlformats.org/package/2006/content-types">
  <Default Extension="png" ContentType="image/png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322" r:id="rId3"/>
    <p:sldId id="275" r:id="rId4"/>
    <p:sldId id="277" r:id="rId5"/>
    <p:sldId id="316" r:id="rId6"/>
    <p:sldId id="315" r:id="rId7"/>
    <p:sldId id="317" r:id="rId8"/>
    <p:sldId id="333" r:id="rId9"/>
    <p:sldId id="278" r:id="rId10"/>
    <p:sldId id="327" r:id="rId11"/>
    <p:sldId id="328" r:id="rId12"/>
    <p:sldId id="331" r:id="rId13"/>
    <p:sldId id="329" r:id="rId14"/>
    <p:sldId id="330" r:id="rId15"/>
    <p:sldId id="284" r:id="rId16"/>
    <p:sldId id="271" r:id="rId17"/>
    <p:sldId id="332" r:id="rId18"/>
    <p:sldId id="309" r:id="rId19"/>
    <p:sldId id="334" r:id="rId20"/>
    <p:sldId id="326" r:id="rId21"/>
    <p:sldId id="312" r:id="rId22"/>
  </p:sldIdLst>
  <p:sldSz cx="9906000" cy="6858000" type="A4"/>
  <p:notesSz cx="6797675" cy="992663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F8F"/>
    <a:srgbClr val="0000CC"/>
    <a:srgbClr val="FFFFCC"/>
    <a:srgbClr val="008000"/>
    <a:srgbClr val="FFFF00"/>
    <a:srgbClr val="CCECFF"/>
    <a:srgbClr val="FF3300"/>
    <a:srgbClr val="00CC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14" autoAdjust="0"/>
    <p:restoredTop sz="96705" autoAdjust="0"/>
  </p:normalViewPr>
  <p:slideViewPr>
    <p:cSldViewPr snapToGrid="0">
      <p:cViewPr varScale="1">
        <p:scale>
          <a:sx n="91" d="100"/>
          <a:sy n="91" d="100"/>
        </p:scale>
        <p:origin x="1062" y="84"/>
      </p:cViewPr>
      <p:guideLst>
        <p:guide orient="horz" pos="2160"/>
        <p:guide pos="312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-3852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745C5D4-BAB5-43E1-9A89-6076DFDE39F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1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endParaRPr lang="de-DE" altLang="de-D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11200" y="744538"/>
            <a:ext cx="5375275" cy="37226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357" y="4715153"/>
            <a:ext cx="4984962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de-DE" altLang="de-DE">
                <a:cs typeface="Arial" panose="020B0604020202020204" pitchFamily="34" charset="0"/>
              </a:rPr>
              <a:t>Susanne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6107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de-DE" altLang="de-DE">
                <a:cs typeface="Arial" panose="020B0604020202020204" pitchFamily="34" charset="0"/>
              </a:rPr>
              <a:t>Ann Kristin</a:t>
            </a:r>
          </a:p>
        </p:txBody>
      </p:sp>
    </p:spTree>
    <p:extLst>
      <p:ext uri="{BB962C8B-B14F-4D97-AF65-F5344CB8AC3E}">
        <p14:creationId xmlns:p14="http://schemas.microsoft.com/office/powerpoint/2010/main" val="1474307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>
                <a:cs typeface="Arial" panose="020B0604020202020204" pitchFamily="34" charset="0"/>
              </a:rPr>
              <a:t>Sybille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>
                <a:cs typeface="Arial" panose="020B0604020202020204" pitchFamily="34" charset="0"/>
              </a:rPr>
              <a:t>Sybille</a:t>
            </a:r>
          </a:p>
        </p:txBody>
      </p:sp>
    </p:spTree>
    <p:extLst>
      <p:ext uri="{BB962C8B-B14F-4D97-AF65-F5344CB8AC3E}">
        <p14:creationId xmlns:p14="http://schemas.microsoft.com/office/powerpoint/2010/main" val="2035990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4916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izenplatzhalter 2"/>
          <p:cNvSpPr txBox="1"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72270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8786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554913" y="481013"/>
            <a:ext cx="2105025" cy="6376987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38250" y="481013"/>
            <a:ext cx="6164263" cy="6376987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51194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38250" y="481013"/>
            <a:ext cx="8418513" cy="140017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4810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267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8927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41425" y="1076325"/>
            <a:ext cx="4132263" cy="5781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526088" y="1076325"/>
            <a:ext cx="4133850" cy="5781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3815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4469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1237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50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48516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7941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0" y="0"/>
            <a:ext cx="1174750" cy="6853238"/>
            <a:chOff x="0" y="0"/>
            <a:chExt cx="683" cy="4317"/>
          </a:xfrm>
        </p:grpSpPr>
        <p:sp>
          <p:nvSpPr>
            <p:cNvPr id="1030" name="AutoShape 2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oundRect">
              <a:avLst>
                <a:gd name="adj" fmla="val 144"/>
              </a:avLst>
            </a:prstGeom>
            <a:gradFill rotWithShape="0">
              <a:gsLst>
                <a:gs pos="0">
                  <a:srgbClr val="3333FF"/>
                </a:gs>
                <a:gs pos="50000">
                  <a:srgbClr val="000000"/>
                </a:gs>
                <a:gs pos="100000">
                  <a:srgbClr val="3333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ctr">
                <a:defRPr/>
              </a:pPr>
              <a:endParaRPr lang="de-DE" altLang="de-DE"/>
            </a:p>
          </p:txBody>
        </p:sp>
        <p:grpSp>
          <p:nvGrpSpPr>
            <p:cNvPr id="1031" name="Group 3"/>
            <p:cNvGrpSpPr>
              <a:grpSpLocks/>
            </p:cNvGrpSpPr>
            <p:nvPr/>
          </p:nvGrpSpPr>
          <p:grpSpPr bwMode="auto">
            <a:xfrm>
              <a:off x="48" y="102"/>
              <a:ext cx="95" cy="4127"/>
              <a:chOff x="48" y="102"/>
              <a:chExt cx="95" cy="4127"/>
            </a:xfrm>
          </p:grpSpPr>
          <p:sp>
            <p:nvSpPr>
              <p:cNvPr id="1032" name="AutoShape 4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33" name="AutoShape 5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34" name="AutoShape 6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35" name="AutoShape 7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36" name="AutoShape 8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oundRect">
                <a:avLst>
                  <a:gd name="adj" fmla="val 1060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37" name="AutoShape 9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38" name="AutoShape 10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39" name="AutoShape 11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40" name="AutoShape 12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41" name="AutoShape 13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42" name="AutoShape 14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oundRect">
                <a:avLst>
                  <a:gd name="adj" fmla="val 1060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43" name="AutoShape 15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44" name="AutoShape 16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45" name="AutoShape 17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46" name="AutoShape 18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47" name="AutoShape 19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oundRect">
                <a:avLst>
                  <a:gd name="adj" fmla="val 1060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48" name="AutoShape 20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49" name="AutoShape 21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50" name="AutoShape 22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oundRect">
                <a:avLst>
                  <a:gd name="adj" fmla="val 1060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51" name="AutoShape 23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52" name="AutoShape 24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53" name="AutoShape 25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54" name="AutoShape 26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55" name="AutoShape 27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56" name="AutoShape 28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57" name="AutoShape 29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oundRect">
                <a:avLst>
                  <a:gd name="adj" fmla="val 1060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58" name="AutoShape 30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59" name="AutoShape 31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2" name="AutoShape 32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oundRect">
                <a:avLst>
                  <a:gd name="adj" fmla="val 1060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</p:grpSp>
      </p:grpSp>
      <p:sp>
        <p:nvSpPr>
          <p:cNvPr id="1027" name="Text Box 34"/>
          <p:cNvSpPr txBox="1">
            <a:spLocks noChangeArrowheads="1"/>
          </p:cNvSpPr>
          <p:nvPr userDrawn="1"/>
        </p:nvSpPr>
        <p:spPr bwMode="auto">
          <a:xfrm>
            <a:off x="7594600" y="6329363"/>
            <a:ext cx="2063750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60" tIns="46080" rIns="92160" bIns="4608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5000"/>
              </a:lnSpc>
              <a:buClr>
                <a:srgbClr val="FFFFFF"/>
              </a:buClr>
              <a:buSzPct val="100000"/>
              <a:buFont typeface="Times New Roman" panose="02020603050405020304" pitchFamily="18" charset="0"/>
              <a:buNone/>
            </a:pPr>
            <a:fld id="{76095804-B076-41BA-8DE3-1ACA7D5D6124}" type="slidenum">
              <a:rPr lang="en-GB" altLang="de-DE" sz="1400">
                <a:solidFill>
                  <a:schemeClr val="tx1"/>
                </a:solidFill>
              </a:rPr>
              <a:pPr algn="r" eaLnBrk="1" hangingPunct="1">
                <a:lnSpc>
                  <a:spcPct val="95000"/>
                </a:lnSpc>
                <a:buClr>
                  <a:srgbClr val="FFFFFF"/>
                </a:buClr>
                <a:buSzPct val="100000"/>
                <a:buFont typeface="Times New Roman" panose="02020603050405020304" pitchFamily="18" charset="0"/>
                <a:buNone/>
              </a:pPr>
              <a:t>‹Nr.›</a:t>
            </a:fld>
            <a:endParaRPr lang="en-GB" altLang="de-DE" sz="1400">
              <a:solidFill>
                <a:schemeClr val="tx1"/>
              </a:solidFill>
            </a:endParaRPr>
          </a:p>
        </p:txBody>
      </p:sp>
      <p:sp>
        <p:nvSpPr>
          <p:cNvPr id="1028" name="Rectangle 35"/>
          <p:cNvSpPr>
            <a:spLocks noGrp="1" noChangeArrowheads="1"/>
          </p:cNvSpPr>
          <p:nvPr>
            <p:ph type="title"/>
          </p:nvPr>
        </p:nvSpPr>
        <p:spPr bwMode="auto">
          <a:xfrm>
            <a:off x="1238250" y="481013"/>
            <a:ext cx="8418513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Klicken Sie, um das Format des Titeltextes zu bearbeiten</a:t>
            </a:r>
          </a:p>
        </p:txBody>
      </p:sp>
      <p:sp>
        <p:nvSpPr>
          <p:cNvPr id="1060" name="Rectangle 3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41425" y="1076325"/>
            <a:ext cx="8418513" cy="465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Sie</a:t>
            </a:r>
            <a:r>
              <a:rPr lang="en-GB" dirty="0"/>
              <a:t>, um die </a:t>
            </a:r>
            <a:r>
              <a:rPr lang="en-GB" dirty="0" err="1"/>
              <a:t>Formate</a:t>
            </a:r>
            <a:r>
              <a:rPr lang="en-GB" dirty="0"/>
              <a:t> des </a:t>
            </a:r>
            <a:r>
              <a:rPr lang="en-GB" dirty="0" err="1"/>
              <a:t>Gliederungstextes</a:t>
            </a:r>
            <a:r>
              <a:rPr lang="en-GB" dirty="0"/>
              <a:t> </a:t>
            </a:r>
            <a:r>
              <a:rPr lang="en-GB" dirty="0" err="1"/>
              <a:t>zu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Gliederungsebene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Gliederungsebene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Gliederungsebene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Gliederungsebene</a:t>
            </a:r>
            <a:endParaRPr lang="en-GB" dirty="0"/>
          </a:p>
          <a:p>
            <a:pPr lvl="4"/>
            <a:r>
              <a:rPr lang="en-GB" dirty="0" err="1"/>
              <a:t>Sechste</a:t>
            </a:r>
            <a:r>
              <a:rPr lang="en-GB" dirty="0"/>
              <a:t> </a:t>
            </a:r>
            <a:r>
              <a:rPr lang="en-GB" dirty="0" err="1"/>
              <a:t>Gliederungsebene</a:t>
            </a:r>
            <a:endParaRPr lang="en-GB" dirty="0"/>
          </a:p>
          <a:p>
            <a:pPr lvl="4"/>
            <a:r>
              <a:rPr lang="en-GB" dirty="0" err="1"/>
              <a:t>Siebente</a:t>
            </a:r>
            <a:r>
              <a:rPr lang="en-GB" dirty="0"/>
              <a:t> </a:t>
            </a:r>
            <a:r>
              <a:rPr lang="en-GB" dirty="0" err="1"/>
              <a:t>Gliederungsebene</a:t>
            </a:r>
            <a:endParaRPr lang="en-GB" dirty="0"/>
          </a:p>
          <a:p>
            <a:pPr lvl="4"/>
            <a:r>
              <a:rPr lang="en-GB" dirty="0" err="1"/>
              <a:t>Achte</a:t>
            </a:r>
            <a:r>
              <a:rPr lang="en-GB" dirty="0"/>
              <a:t> </a:t>
            </a:r>
            <a:r>
              <a:rPr lang="en-GB" dirty="0" err="1"/>
              <a:t>Gliederungsebene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panose="02020603050405020304" pitchFamily="18" charset="0"/>
        <a:defRPr sz="4400">
          <a:solidFill>
            <a:srgbClr val="00FFFF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panose="02020603050405020304" pitchFamily="18" charset="0"/>
        <a:defRPr sz="4400">
          <a:solidFill>
            <a:srgbClr val="00FFFF"/>
          </a:solidFill>
          <a:latin typeface="Times New Roman" pitchFamily="18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panose="02020603050405020304" pitchFamily="18" charset="0"/>
        <a:defRPr sz="4400">
          <a:solidFill>
            <a:srgbClr val="00FFFF"/>
          </a:solidFill>
          <a:latin typeface="Times New Roman" pitchFamily="18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panose="02020603050405020304" pitchFamily="18" charset="0"/>
        <a:defRPr sz="4400">
          <a:solidFill>
            <a:srgbClr val="00FFFF"/>
          </a:solidFill>
          <a:latin typeface="Times New Roman" pitchFamily="18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panose="02020603050405020304" pitchFamily="18" charset="0"/>
        <a:defRPr sz="4400">
          <a:solidFill>
            <a:srgbClr val="00FFFF"/>
          </a:solidFill>
          <a:latin typeface="Times New Roman" pitchFamily="18" charset="0"/>
        </a:defRPr>
      </a:lvl5pPr>
      <a:lvl6pPr marL="457200" algn="l" defTabSz="449263" rtl="0" fontAlgn="base"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6pPr>
      <a:lvl7pPr marL="914400" algn="l" defTabSz="449263" rtl="0" fontAlgn="base"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7pPr>
      <a:lvl8pPr marL="1371600" algn="l" defTabSz="449263" rtl="0" fontAlgn="base"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8pPr>
      <a:lvl9pPr marL="1828800" algn="l" defTabSz="449263" rtl="0" fontAlgn="base"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341313" indent="-341313" algn="l" defTabSz="449263" rtl="0" eaLnBrk="0" fontAlgn="base" hangingPunct="0">
        <a:spcBef>
          <a:spcPts val="800"/>
        </a:spcBef>
        <a:spcAft>
          <a:spcPct val="0"/>
        </a:spcAft>
        <a:buClr>
          <a:srgbClr val="00FFFF"/>
        </a:buClr>
        <a:buSzPct val="75000"/>
        <a:buFont typeface="Wingdings" panose="05000000000000000000" pitchFamily="2" charset="2"/>
        <a:buChar char="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1363" indent="-284163" algn="l" defTabSz="449263" rtl="0" eaLnBrk="0" fontAlgn="base" hangingPunct="0">
        <a:spcBef>
          <a:spcPts val="800"/>
        </a:spcBef>
        <a:spcAft>
          <a:spcPct val="0"/>
        </a:spcAft>
        <a:buClr>
          <a:srgbClr val="CC99FF"/>
        </a:buClr>
        <a:buSzPct val="60000"/>
        <a:buFont typeface="Wingdings" panose="05000000000000000000" pitchFamily="2" charset="2"/>
        <a:buChar char="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defTabSz="449263" rtl="0" eaLnBrk="0" fontAlgn="base" hangingPunct="0">
        <a:spcBef>
          <a:spcPts val="800"/>
        </a:spcBef>
        <a:spcAft>
          <a:spcPct val="0"/>
        </a:spcAft>
        <a:buClr>
          <a:srgbClr val="00FFFF"/>
        </a:buClr>
        <a:buSzPct val="60000"/>
        <a:buFont typeface="Wingdings" panose="05000000000000000000" pitchFamily="2" charset="2"/>
        <a:buChar char="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defTabSz="449263" rtl="0" eaLnBrk="0" fontAlgn="base" hangingPunct="0"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•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defTabSz="449263" rtl="0" eaLnBrk="0" fontAlgn="base" hangingPunct="0"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–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defTabSz="449263" rtl="0" fontAlgn="base"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defTabSz="449263" rtl="0" fontAlgn="base"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defTabSz="449263" rtl="0" fontAlgn="base"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defTabSz="449263" rtl="0" fontAlgn="base"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2.png"/><Relationship Id="rId2" Type="http://schemas.microsoft.com/office/2007/relationships/media" Target="../media/media15.m4a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2.png"/><Relationship Id="rId2" Type="http://schemas.microsoft.com/office/2007/relationships/media" Target="../media/media16.m4a"/><Relationship Id="rId1" Type="http://schemas.openxmlformats.org/officeDocument/2006/relationships/tags" Target="../tags/tag8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2.png"/><Relationship Id="rId2" Type="http://schemas.microsoft.com/office/2007/relationships/media" Target="../media/media18.m4a"/><Relationship Id="rId1" Type="http://schemas.openxmlformats.org/officeDocument/2006/relationships/tags" Target="../tags/tag10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9.m4a"/><Relationship Id="rId7" Type="http://schemas.microsoft.com/office/2007/relationships/hdphoto" Target="../media/hdphoto1.wdp"/><Relationship Id="rId2" Type="http://schemas.microsoft.com/office/2007/relationships/media" Target="../media/media19.m4a"/><Relationship Id="rId1" Type="http://schemas.openxmlformats.org/officeDocument/2006/relationships/tags" Target="../tags/tag11.xml"/><Relationship Id="rId6" Type="http://schemas.openxmlformats.org/officeDocument/2006/relationships/image" Target="../media/image7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4.jpe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1238250" y="2286000"/>
            <a:ext cx="8420100" cy="1143000"/>
          </a:xfrm>
        </p:spPr>
        <p:txBody>
          <a:bodyPr lIns="0" tIns="0" rIns="0" bIns="0"/>
          <a:lstStyle/>
          <a:p>
            <a:pPr eaLnBrk="1" hangingPunct="1"/>
            <a:r>
              <a:rPr lang="de-DE" altLang="de-DE" dirty="0"/>
              <a:t> </a:t>
            </a:r>
          </a:p>
        </p:txBody>
      </p:sp>
      <p:grpSp>
        <p:nvGrpSpPr>
          <p:cNvPr id="2052" name="Group 3"/>
          <p:cNvGrpSpPr>
            <a:grpSpLocks/>
          </p:cNvGrpSpPr>
          <p:nvPr/>
        </p:nvGrpSpPr>
        <p:grpSpPr bwMode="auto">
          <a:xfrm>
            <a:off x="825500" y="-290505"/>
            <a:ext cx="8337550" cy="3017838"/>
            <a:chOff x="480" y="-88"/>
            <a:chExt cx="4848" cy="1901"/>
          </a:xfrm>
        </p:grpSpPr>
        <p:sp>
          <p:nvSpPr>
            <p:cNvPr id="2058" name="AutoShape 4"/>
            <p:cNvSpPr>
              <a:spLocks noChangeArrowheads="1"/>
            </p:cNvSpPr>
            <p:nvPr/>
          </p:nvSpPr>
          <p:spPr bwMode="auto">
            <a:xfrm>
              <a:off x="480" y="384"/>
              <a:ext cx="4848" cy="576"/>
            </a:xfrm>
            <a:prstGeom prst="roundRect">
              <a:avLst>
                <a:gd name="adj" fmla="val 171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de-DE" altLang="de-DE" dirty="0"/>
            </a:p>
          </p:txBody>
        </p:sp>
        <p:sp>
          <p:nvSpPr>
            <p:cNvPr id="2059" name="Text Box 5"/>
            <p:cNvSpPr txBox="1">
              <a:spLocks noChangeArrowheads="1"/>
            </p:cNvSpPr>
            <p:nvPr/>
          </p:nvSpPr>
          <p:spPr bwMode="auto">
            <a:xfrm>
              <a:off x="480" y="-88"/>
              <a:ext cx="4848" cy="1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  <a:buClr>
                  <a:srgbClr val="00FFFF"/>
                </a:buClr>
                <a:buSzPct val="100000"/>
                <a:buFont typeface="Times New Roman" panose="02020603050405020304" pitchFamily="18" charset="0"/>
                <a:buNone/>
              </a:pPr>
              <a:endParaRPr lang="en-GB" altLang="de-DE" sz="4000" i="1" dirty="0">
                <a:solidFill>
                  <a:srgbClr val="00FFFF"/>
                </a:solidFill>
              </a:endParaRPr>
            </a:p>
            <a:p>
              <a:pPr algn="ctr" eaLnBrk="1" hangingPunct="1">
                <a:lnSpc>
                  <a:spcPct val="95000"/>
                </a:lnSpc>
                <a:buClr>
                  <a:srgbClr val="00FFFF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GB" altLang="de-DE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Informationen</a:t>
              </a:r>
              <a:r>
                <a:rPr lang="en-GB" altLang="de-DE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altLang="de-DE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zum</a:t>
              </a:r>
              <a:r>
                <a:rPr lang="en-GB" altLang="de-DE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altLang="de-DE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Übergang</a:t>
              </a:r>
              <a:r>
                <a:rPr lang="en-GB" altLang="de-DE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von der </a:t>
              </a:r>
              <a:r>
                <a:rPr lang="en-GB" altLang="de-DE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Grundschule</a:t>
              </a:r>
              <a:r>
                <a:rPr lang="en-GB" altLang="de-DE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auf die </a:t>
              </a:r>
              <a:r>
                <a:rPr lang="en-GB" altLang="de-DE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weiterführenden</a:t>
              </a:r>
              <a:r>
                <a:rPr lang="en-GB" altLang="de-DE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altLang="de-DE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Schulen</a:t>
              </a:r>
              <a:r>
                <a:rPr lang="en-GB" altLang="de-DE" sz="4000" b="1" dirty="0">
                  <a:solidFill>
                    <a:srgbClr val="00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/>
              </a:r>
              <a:br>
                <a:rPr lang="en-GB" altLang="de-DE" sz="4000" b="1" dirty="0">
                  <a:solidFill>
                    <a:srgbClr val="00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endParaRPr lang="en-GB" altLang="de-DE" sz="4000" b="1" dirty="0">
                <a:solidFill>
                  <a:srgbClr val="00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53" name="Group 6"/>
          <p:cNvGrpSpPr>
            <a:grpSpLocks/>
          </p:cNvGrpSpPr>
          <p:nvPr/>
        </p:nvGrpSpPr>
        <p:grpSpPr bwMode="auto">
          <a:xfrm>
            <a:off x="730250" y="1574800"/>
            <a:ext cx="8420100" cy="4521200"/>
            <a:chOff x="432" y="1248"/>
            <a:chExt cx="4896" cy="2592"/>
          </a:xfrm>
        </p:grpSpPr>
        <p:sp>
          <p:nvSpPr>
            <p:cNvPr id="2056" name="AutoShape 7"/>
            <p:cNvSpPr>
              <a:spLocks noChangeArrowheads="1"/>
            </p:cNvSpPr>
            <p:nvPr/>
          </p:nvSpPr>
          <p:spPr bwMode="auto">
            <a:xfrm>
              <a:off x="432" y="1248"/>
              <a:ext cx="4896" cy="2592"/>
            </a:xfrm>
            <a:prstGeom prst="roundRect">
              <a:avLst>
                <a:gd name="adj" fmla="val 3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de-DE" altLang="de-DE"/>
            </a:p>
          </p:txBody>
        </p:sp>
        <p:sp>
          <p:nvSpPr>
            <p:cNvPr id="3" name="Text Box 8"/>
            <p:cNvSpPr txBox="1">
              <a:spLocks noChangeArrowheads="1"/>
            </p:cNvSpPr>
            <p:nvPr/>
          </p:nvSpPr>
          <p:spPr bwMode="auto">
            <a:xfrm>
              <a:off x="432" y="1248"/>
              <a:ext cx="4896" cy="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eaLnBrk="1" hangingPunct="1">
                <a:lnSpc>
                  <a:spcPct val="95000"/>
                </a:lnSpc>
                <a:spcBef>
                  <a:spcPts val="800"/>
                </a:spcBef>
                <a:buClr>
                  <a:srgbClr val="00FFFF"/>
                </a:buClr>
                <a:buSzPct val="75000"/>
                <a:buFont typeface="Wingdings" pitchFamily="2" charset="2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32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</a:p>
            <a:p>
              <a:pPr algn="ctr" eaLnBrk="1" hangingPunct="1">
                <a:spcBef>
                  <a:spcPts val="800"/>
                </a:spcBef>
                <a:buClr>
                  <a:srgbClr val="00FFFF"/>
                </a:buClr>
                <a:buSzPct val="75000"/>
                <a:buFont typeface="Wingdings" pitchFamily="2" charset="2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en-GB" sz="32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0" r="17666"/>
          <a:stretch/>
        </p:blipFill>
        <p:spPr>
          <a:xfrm>
            <a:off x="2154116" y="1877359"/>
            <a:ext cx="5172156" cy="431819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118">
        <p14:conveyor dir="l"/>
      </p:transition>
    </mc:Choice>
    <mc:Fallback xmlns="">
      <p:transition spd="slow" advTm="181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047130" y="221117"/>
            <a:ext cx="4109605" cy="787876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5pPr>
            <a:lvl6pPr marL="4572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9144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1371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18288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Hauptschule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99091" y="1208179"/>
            <a:ext cx="8712098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1313" indent="-34131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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1363" indent="-28416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CC99FF"/>
              </a:buClr>
              <a:buSzPct val="60000"/>
              <a:buFont typeface="Wingdings" panose="05000000000000000000" pitchFamily="2" charset="2"/>
              <a:buChar char="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60000"/>
              <a:buFont typeface="Wingdings" panose="05000000000000000000" pitchFamily="2" charset="2"/>
              <a:buChar char="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umfasst die Klassen 5 – 10 (</a:t>
            </a:r>
            <a:r>
              <a:rPr lang="de-DE" sz="30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Sek.I</a:t>
            </a: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fördert individuell und begabtengerecht die </a:t>
            </a:r>
            <a:r>
              <a:rPr lang="de-DE" sz="30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Basiskompetenzen, v.a. in Deutsch und Mathematik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 Schwerpunkt liegt auf der </a:t>
            </a:r>
            <a:r>
              <a:rPr lang="de-DE" sz="30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Sprachbildung</a:t>
            </a: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unterrichtet </a:t>
            </a:r>
            <a:r>
              <a:rPr lang="de-DE" sz="30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praxisnah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bereitet mit </a:t>
            </a:r>
            <a:r>
              <a:rPr lang="de-DE" sz="30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Betriebspraktika</a:t>
            </a: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und dem </a:t>
            </a:r>
            <a:r>
              <a:rPr lang="de-DE" sz="30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Lernbereich Arbeitslehre </a:t>
            </a: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vorrangig auf die </a:t>
            </a:r>
            <a:r>
              <a:rPr lang="de-DE" sz="30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Berufswelt</a:t>
            </a: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vor</a:t>
            </a:r>
          </a:p>
          <a:p>
            <a:pPr>
              <a:spcBef>
                <a:spcPts val="12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folgende </a:t>
            </a:r>
            <a:r>
              <a:rPr lang="de-DE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Abschlüsse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sind möglich:</a:t>
            </a: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Hautschulabschluss (nach Klasse 9 oder 10) </a:t>
            </a: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Fachoberschulreife nach Klasse 10 (notenabhängig)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sz="2400" kern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8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7449">
        <p14:conveyor dir="l"/>
      </p:transition>
    </mc:Choice>
    <mc:Fallback xmlns="">
      <p:transition spd="slow" advTm="674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162867" y="231117"/>
            <a:ext cx="3584546" cy="787876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5pPr>
            <a:lvl6pPr marL="4572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9144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1371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18288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Realschule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99091" y="1208179"/>
            <a:ext cx="8712098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1313" indent="-34131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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1363" indent="-28416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CC99FF"/>
              </a:buClr>
              <a:buSzPct val="60000"/>
              <a:buFont typeface="Wingdings" panose="05000000000000000000" pitchFamily="2" charset="2"/>
              <a:buChar char="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60000"/>
              <a:buFont typeface="Wingdings" panose="05000000000000000000" pitchFamily="2" charset="2"/>
              <a:buChar char="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umfasst die Klassen 5 – 10 (</a:t>
            </a:r>
            <a:r>
              <a:rPr lang="de-DE" sz="30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Sek.I</a:t>
            </a: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vermittelt eine </a:t>
            </a:r>
            <a:r>
              <a:rPr lang="de-DE" sz="30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erweiterte Bildung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fördert </a:t>
            </a:r>
            <a:r>
              <a:rPr lang="de-DE" sz="30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praktisches</a:t>
            </a: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und </a:t>
            </a:r>
            <a:r>
              <a:rPr lang="de-DE" sz="30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theoretisches</a:t>
            </a: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Interesse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qualifiziert für aufbauende schulische und berufliche Bildungsgänge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ermöglicht in </a:t>
            </a:r>
            <a:r>
              <a:rPr lang="de-DE" sz="30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Wahlpflichtfächern</a:t>
            </a: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individuelle Schwerpunktsetzungen</a:t>
            </a:r>
          </a:p>
          <a:p>
            <a:pPr>
              <a:spcBef>
                <a:spcPts val="12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folgende </a:t>
            </a:r>
            <a:r>
              <a:rPr lang="de-DE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Abschlüsse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sind möglich:</a:t>
            </a: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Hautschulabschluss (notenabhängig, nach Klasse 9 oder 10) </a:t>
            </a: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Fachoberschulreife nach Klasse 10 (notenabhängig)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sz="2400" kern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77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144">
        <p14:conveyor dir="l"/>
      </p:transition>
    </mc:Choice>
    <mc:Fallback xmlns="">
      <p:transition spd="slow" advTm="401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79428" y="283669"/>
            <a:ext cx="4751423" cy="787876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5pPr>
            <a:lvl6pPr marL="4572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9144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1371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18288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Sekundarschule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99091" y="1208179"/>
            <a:ext cx="8712098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1313" indent="-34131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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1363" indent="-28416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CC99FF"/>
              </a:buClr>
              <a:buSzPct val="60000"/>
              <a:buFont typeface="Wingdings" panose="05000000000000000000" pitchFamily="2" charset="2"/>
              <a:buChar char="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60000"/>
              <a:buFont typeface="Wingdings" panose="05000000000000000000" pitchFamily="2" charset="2"/>
              <a:buChar char="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die einzige Sekundarschule Gelsenkirchens befindet sich im </a:t>
            </a:r>
            <a:r>
              <a:rPr lang="de-DE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Stadtteil Hassel</a:t>
            </a:r>
          </a:p>
          <a:p>
            <a:pPr>
              <a:spcBef>
                <a:spcPts val="12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sie umfasst die Jahrgänge 5 – 10 (Sek. I)</a:t>
            </a:r>
          </a:p>
          <a:p>
            <a:pPr>
              <a:spcBef>
                <a:spcPts val="12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Differenzierung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findet </a:t>
            </a:r>
            <a:r>
              <a:rPr lang="de-DE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innerhalb des Klassenverbandes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allen Jahrgängen statt</a:t>
            </a:r>
          </a:p>
          <a:p>
            <a:pPr>
              <a:spcBef>
                <a:spcPts val="12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Ganztagsschule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mit 60-Minuten-Taktung</a:t>
            </a:r>
          </a:p>
          <a:p>
            <a:pPr>
              <a:spcBef>
                <a:spcPts val="12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es werden </a:t>
            </a:r>
            <a:r>
              <a:rPr lang="de-DE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alle Abschlüsse der Sekundarstufe I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angeboten, d.h. der Lehrplan orientiert sich auch an gymnasialen Standards  </a:t>
            </a:r>
          </a:p>
          <a:p>
            <a:pPr>
              <a:spcBef>
                <a:spcPts val="12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bei entsprechenden Noten ist eine Aufnahme nach Klasse 10 in den </a:t>
            </a:r>
            <a:r>
              <a:rPr lang="de-DE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Kooperationsschulen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(Gesamtschule </a:t>
            </a:r>
            <a:r>
              <a:rPr lang="de-DE" sz="2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Buer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-Mitte bzw. Eduard-Spranger-Berufskolleg)</a:t>
            </a:r>
            <a:r>
              <a:rPr lang="de-DE" sz="2400" dirty="0"/>
              <a:t>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garantiert</a:t>
            </a:r>
            <a:endParaRPr lang="de-DE" sz="2400" kern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12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endParaRPr lang="de-DE" sz="24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1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383">
        <p14:conveyor dir="l"/>
      </p:transition>
    </mc:Choice>
    <mc:Fallback xmlns="">
      <p:transition spd="slow" advTm="603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679268" y="231627"/>
            <a:ext cx="4383684" cy="787876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5pPr>
            <a:lvl6pPr marL="4572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9144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1371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18288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Gesamtschule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67559" y="1197669"/>
            <a:ext cx="8712098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1313" indent="-34131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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1363" indent="-28416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CC99FF"/>
              </a:buClr>
              <a:buSzPct val="60000"/>
              <a:buFont typeface="Wingdings" panose="05000000000000000000" pitchFamily="2" charset="2"/>
              <a:buChar char="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60000"/>
              <a:buFont typeface="Wingdings" panose="05000000000000000000" pitchFamily="2" charset="2"/>
              <a:buChar char="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umfasst die Klassen 5 – 10 (Sek. I), notenabhängig kann sich eine dreijährige Oberstufe (Sek. II) anschließen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bereitet in </a:t>
            </a:r>
            <a:r>
              <a:rPr lang="de-DE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einem differenzierten Unterrichtssystem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auf eine berufliche Bildung und/oder ein Studium vor 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Schüler*innen mit unterschiedlichen Lernfähigkeiten lernen gemeinsam; es findet </a:t>
            </a:r>
            <a:r>
              <a:rPr lang="de-DE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keine Zuordnung zu den Bildungsgängen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wie bei der Hauptschule, Realschule und dem Gymnasium statt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der Unterricht wird in einigen Fächern auf </a:t>
            </a:r>
            <a:r>
              <a:rPr lang="de-DE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zwei Niveauebenen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(Grundebene und Erweiterungsebene) angeboten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folgende </a:t>
            </a:r>
            <a:r>
              <a:rPr lang="de-DE" sz="20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Abschlüsse</a:t>
            </a:r>
            <a:r>
              <a:rPr lang="de-DE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sind möglich:</a:t>
            </a: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Hautschulabschluss (notenabhängig, nach Klasse 9 oder 10) </a:t>
            </a: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Fachoberschulreife nach Klasse 10 (notenabhängig)</a:t>
            </a: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Abitur nach Jahrgangsstufe 13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sz="2400" kern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9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8431">
        <p14:conveyor dir="l"/>
      </p:transition>
    </mc:Choice>
    <mc:Fallback xmlns="">
      <p:transition spd="slow" advTm="884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984077" y="252138"/>
            <a:ext cx="3942126" cy="787876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5pPr>
            <a:lvl6pPr marL="4572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9144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1371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18288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 Gymnasium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99091" y="1208179"/>
            <a:ext cx="8712098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1313" indent="-34131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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1363" indent="-28416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CC99FF"/>
              </a:buClr>
              <a:buSzPct val="60000"/>
              <a:buFont typeface="Wingdings" panose="05000000000000000000" pitchFamily="2" charset="2"/>
              <a:buChar char="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60000"/>
              <a:buFont typeface="Wingdings" panose="05000000000000000000" pitchFamily="2" charset="2"/>
              <a:buChar char="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umfasst in der Sekundarstufe I die Klassen 5 – 9 (G 8) oder 5 – 10 (G 9), daran schließt sich die dreijährige, gymnasiale Oberstufe an (Sekundarstufe II)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vermittelt eine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vertiefte Allgemeinbildung</a:t>
            </a: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häufig anhand von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abstrakten, komplexen Problemstellungen 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bereitet auf ein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Hochschulstudium</a:t>
            </a: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oder eine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anspruchsvolle Berufsausbildung </a:t>
            </a: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vor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eine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zweite Fremdsprache </a:t>
            </a: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ist verpflichtend</a:t>
            </a:r>
          </a:p>
          <a:p>
            <a:pPr>
              <a:spcBef>
                <a:spcPts val="12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folgende </a:t>
            </a:r>
            <a:r>
              <a:rPr lang="de-DE" sz="2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Abschlüsse</a:t>
            </a:r>
            <a:r>
              <a:rPr lang="de-DE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sind möglich:</a:t>
            </a: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Hautschulabschluss (notenabhängig, nach Klasse 9 oder 10) </a:t>
            </a: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Fachoberschulreife nach Klasse 10 (notenabhängig)</a:t>
            </a: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Abitur  in Jahrgangsstufe 13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sz="2400" kern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8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2383">
        <p14:conveyor dir="l"/>
      </p:transition>
    </mc:Choice>
    <mc:Fallback xmlns="">
      <p:transition spd="slow" advTm="723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754336" y="226141"/>
            <a:ext cx="8537575" cy="1143000"/>
          </a:xfrm>
        </p:spPr>
        <p:txBody>
          <a:bodyPr/>
          <a:lstStyle/>
          <a:p>
            <a:pPr eaLnBrk="1" hangingPunct="1"/>
            <a:r>
              <a:rPr lang="de-DE" alt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Entscheidungshilfen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49312" y="1610543"/>
            <a:ext cx="8347622" cy="4322762"/>
          </a:xfrm>
        </p:spPr>
        <p:txBody>
          <a:bodyPr/>
          <a:lstStyle/>
          <a:p>
            <a:pPr eaLnBrk="1" hangingPunct="1">
              <a:spcAft>
                <a:spcPts val="1200"/>
              </a:spcAft>
              <a:buClr>
                <a:srgbClr val="C00000"/>
              </a:buClr>
              <a:defRPr/>
            </a:pP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Nutzen Sie das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Beratungsgespräch mit den                                         Klassenlehrerinnen</a:t>
            </a: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über Leistungsstand, Lernentwicklung und die besonderen Fähigkeiten des Kindes.</a:t>
            </a:r>
          </a:p>
          <a:p>
            <a:pPr eaLnBrk="1" hangingPunct="1">
              <a:spcAft>
                <a:spcPts val="1200"/>
              </a:spcAft>
              <a:buClr>
                <a:srgbClr val="C00000"/>
              </a:buClr>
              <a:defRPr/>
            </a:pP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Bringen Sie die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eigene Sichtweise </a:t>
            </a: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und Ihre „schulischen“ Erfahrungen ein.</a:t>
            </a:r>
          </a:p>
          <a:p>
            <a:pPr eaLnBrk="1" hangingPunct="1">
              <a:spcAft>
                <a:spcPts val="1200"/>
              </a:spcAft>
              <a:buClr>
                <a:srgbClr val="C00000"/>
              </a:buClr>
              <a:defRPr/>
            </a:pP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Sprechen Sie mit anderen Personen</a:t>
            </a: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die Ihr Kind gut kennen, über die Vorzüge und Schwächen des Kindes. </a:t>
            </a:r>
          </a:p>
          <a:p>
            <a:pPr eaLnBrk="1" hangingPunct="1">
              <a:spcAft>
                <a:spcPts val="1800"/>
              </a:spcAft>
              <a:buClr>
                <a:srgbClr val="C00000"/>
              </a:buClr>
              <a:defRPr/>
            </a:pP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Versuchen Sie,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objektiv</a:t>
            </a: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zu sein.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5" t="22417" r="8753" b="22495"/>
          <a:stretch/>
        </p:blipFill>
        <p:spPr>
          <a:xfrm>
            <a:off x="6575532" y="209876"/>
            <a:ext cx="2911368" cy="127996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6380">
        <p14:conveyor dir="l"/>
      </p:transition>
    </mc:Choice>
    <mc:Fallback xmlns="">
      <p:transition spd="slow" advTm="463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680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81505" y="385105"/>
            <a:ext cx="8418513" cy="1400175"/>
          </a:xfrm>
        </p:spPr>
        <p:txBody>
          <a:bodyPr/>
          <a:lstStyle/>
          <a:p>
            <a:pPr eaLnBrk="1" hangingPunct="1"/>
            <a:r>
              <a:rPr lang="de-DE" altLang="de-DE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Halbjahreszeugnisse </a:t>
            </a:r>
            <a:br>
              <a:rPr lang="de-DE" altLang="de-DE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enthalten neben den Noten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73869" y="2267274"/>
            <a:ext cx="8722382" cy="42830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1800"/>
              </a:spcAft>
              <a:buClr>
                <a:srgbClr val="C00000"/>
              </a:buClr>
              <a:defRPr/>
            </a:pP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eine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begründete Empfehlung für die Schulform</a:t>
            </a: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die für die weitere schulische Förderung geeignet erscheint.</a:t>
            </a:r>
          </a:p>
          <a:p>
            <a:pPr eaLnBrk="1" hangingPunct="1">
              <a:lnSpc>
                <a:spcPct val="90000"/>
              </a:lnSpc>
              <a:spcAft>
                <a:spcPts val="1800"/>
              </a:spcAft>
              <a:buClr>
                <a:srgbClr val="C00000"/>
              </a:buClr>
              <a:defRPr/>
            </a:pP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Die Lehrkräfte beziehen die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Gesamtpersönlichkeit                 des Kindes, die es in der Schule zeigt</a:t>
            </a: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in diese Schulformempfehlung ein.</a:t>
            </a:r>
          </a:p>
          <a:p>
            <a:pPr eaLnBrk="1" hangingPunct="1">
              <a:lnSpc>
                <a:spcPct val="90000"/>
              </a:lnSpc>
              <a:spcAft>
                <a:spcPts val="1800"/>
              </a:spcAft>
              <a:buClr>
                <a:srgbClr val="C00000"/>
              </a:buClr>
              <a:defRPr/>
            </a:pP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Diese Schulformempfehlung ist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nicht verbindlich</a:t>
            </a: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d.h</a:t>
            </a:r>
            <a:endParaRPr lang="de-DE" sz="28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1800"/>
              </a:spcAft>
              <a:buClr>
                <a:srgbClr val="C00000"/>
              </a:buClr>
              <a:defRPr/>
            </a:pP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Eltern können Ihr Kind nach der Beratung durch die Grundschule an der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Schule Ihrer Wahl </a:t>
            </a: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anmelden.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650" y="297328"/>
            <a:ext cx="2544888" cy="169742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9150">
        <p14:conveyor dir="l"/>
      </p:transition>
    </mc:Choice>
    <mc:Fallback xmlns="">
      <p:transition spd="slow" advTm="491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9155" grpId="0" uiExpand="1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567557" y="338630"/>
            <a:ext cx="8902262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Anmeldeverfahren Gelsenkirchen</a:t>
            </a:r>
          </a:p>
          <a:p>
            <a:endParaRPr lang="de-DE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Sie erhalten </a:t>
            </a:r>
            <a:r>
              <a:rPr 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 Ende des ersten Schulhalbjahres der Klasse 4 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von der Grundschule den Anmeldeschein für Ihr Kind. 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de-DE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Anmeldung kann nur persönlich 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meistens mit dem anzumeldenden Kind - </a:t>
            </a:r>
            <a:r>
              <a:rPr 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direkt an der gewünschten Schule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erfolgen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de-DE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Zur Anmeldung müssen Sie folgendes mitnehmen:</a:t>
            </a:r>
          </a:p>
          <a:p>
            <a:pPr marL="800100" lvl="1" indent="-342900">
              <a:buClr>
                <a:srgbClr val="C00000"/>
              </a:buClr>
              <a:buFont typeface="Symbol" panose="05050102010706020507" pitchFamily="18" charset="2"/>
              <a:buChar char="-"/>
            </a:pP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 </a:t>
            </a:r>
            <a:r>
              <a:rPr 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Anmeldeformular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marL="800100" lvl="1" indent="-342900">
              <a:buClr>
                <a:srgbClr val="C00000"/>
              </a:buClr>
              <a:buFont typeface="Symbol" panose="05050102010706020507" pitchFamily="18" charset="2"/>
              <a:buChar char="-"/>
            </a:pP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 </a:t>
            </a:r>
            <a:r>
              <a:rPr 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Halbjahreszeugnis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und </a:t>
            </a:r>
          </a:p>
          <a:p>
            <a:pPr marL="800100" lvl="1" indent="-342900">
              <a:buClr>
                <a:srgbClr val="C00000"/>
              </a:buClr>
              <a:buFont typeface="Symbol" panose="05050102010706020507" pitchFamily="18" charset="2"/>
              <a:buChar char="-"/>
            </a:pP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</a:t>
            </a:r>
            <a:r>
              <a:rPr 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Schulformempfehlung 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 Grundschule.</a:t>
            </a:r>
          </a:p>
          <a:p>
            <a:pPr marL="628650" lvl="1" indent="-1714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de-DE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Noch einmal der Hinweis: Sie melden ihr Kind bei der </a:t>
            </a:r>
            <a:r>
              <a:rPr 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Schulform Ihrer Wahl 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– auch wenn sie von der Empfehlung der Grundschule abweicht.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de-DE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 kann sein, dass Ihr </a:t>
            </a:r>
            <a:r>
              <a:rPr 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Erstwünsche nicht erfüllt 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werden kann. In dem Fall erhalten Sie die Unterlagen rechtzeitig zurück, und Sie müssen Ihr Kind dann persönlich an einer anderen Schule anmelden</a:t>
            </a:r>
            <a:r>
              <a:rPr lang="de-DE" sz="22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de-DE" sz="2200" b="0" i="0" dirty="0">
              <a:solidFill>
                <a:srgbClr val="4F4F4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86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1368">
        <p14:conveyor dir="l"/>
      </p:transition>
    </mc:Choice>
    <mc:Fallback xmlns="">
      <p:transition spd="slow" advTm="713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>
          <a:xfrm>
            <a:off x="531045" y="281317"/>
            <a:ext cx="8418513" cy="864311"/>
          </a:xfrm>
        </p:spPr>
        <p:txBody>
          <a:bodyPr/>
          <a:lstStyle/>
          <a:p>
            <a:r>
              <a:rPr lang="de-DE" alt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Anmeldeverfahren </a:t>
            </a:r>
            <a:r>
              <a:rPr lang="de-DE" altLang="de-DE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2022/2023</a:t>
            </a:r>
            <a:endParaRPr lang="de-DE" altLang="de-DE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1045" y="1356984"/>
            <a:ext cx="9296349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de-DE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25.01</a:t>
            </a:r>
            <a:r>
              <a:rPr lang="de-D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– </a:t>
            </a:r>
            <a:r>
              <a:rPr lang="de-DE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01.02.2022 </a:t>
            </a:r>
            <a:endParaRPr lang="de-DE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C00000"/>
              </a:buClr>
              <a:defRPr/>
            </a:pPr>
            <a:r>
              <a:rPr lang="de-DE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de-D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Anmeldung </a:t>
            </a:r>
            <a:r>
              <a:rPr lang="de-DE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der </a:t>
            </a:r>
            <a:r>
              <a:rPr lang="de-D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EGG 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de-DE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28.01</a:t>
            </a:r>
            <a:r>
              <a:rPr lang="de-D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– </a:t>
            </a:r>
            <a:r>
              <a:rPr lang="de-DE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04.02.2022 </a:t>
            </a:r>
            <a:endParaRPr lang="de-DE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  <a:buClr>
                <a:srgbClr val="C00000"/>
              </a:buClr>
              <a:defRPr/>
            </a:pPr>
            <a:r>
              <a:rPr lang="de-D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Anmeldungen </a:t>
            </a:r>
            <a:r>
              <a:rPr lang="de-DE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den </a:t>
            </a:r>
            <a:r>
              <a:rPr lang="de-D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städtischen Gesamtschulen </a:t>
            </a:r>
          </a:p>
          <a:p>
            <a:pPr>
              <a:spcAft>
                <a:spcPts val="1200"/>
              </a:spcAft>
              <a:buClr>
                <a:srgbClr val="C00000"/>
              </a:buClr>
              <a:defRPr/>
            </a:pPr>
            <a:r>
              <a:rPr lang="de-D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de-DE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 der </a:t>
            </a:r>
            <a:r>
              <a:rPr lang="de-D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Sekundarschule</a:t>
            </a:r>
          </a:p>
          <a:p>
            <a:pPr>
              <a:spcAft>
                <a:spcPts val="1200"/>
              </a:spcAft>
              <a:buClr>
                <a:srgbClr val="C00000"/>
              </a:buClr>
              <a:defRPr/>
            </a:pPr>
            <a:r>
              <a:rPr lang="de-D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de-DE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04.02</a:t>
            </a:r>
            <a:r>
              <a:rPr lang="de-D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.-</a:t>
            </a:r>
            <a:r>
              <a:rPr lang="de-DE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10.02.2022 </a:t>
            </a:r>
            <a:r>
              <a:rPr lang="de-D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Entscheidungszeitraum</a:t>
            </a:r>
          </a:p>
          <a:p>
            <a:pPr marL="457200" indent="-45720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de-DE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11.02</a:t>
            </a:r>
            <a:r>
              <a:rPr lang="de-D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– </a:t>
            </a:r>
            <a:r>
              <a:rPr lang="de-DE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10.03.2022 </a:t>
            </a:r>
            <a:endParaRPr lang="de-DE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C00000"/>
              </a:buClr>
              <a:defRPr/>
            </a:pPr>
            <a:r>
              <a:rPr lang="de-DE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de-D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Anmeldezeitraum </a:t>
            </a:r>
            <a:r>
              <a:rPr lang="de-DE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für die </a:t>
            </a:r>
            <a:r>
              <a:rPr lang="de-D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übrigen Schulen</a:t>
            </a:r>
          </a:p>
          <a:p>
            <a:pPr lvl="1">
              <a:defRPr/>
            </a:pPr>
            <a:endParaRPr lang="de-DE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defRPr/>
            </a:pP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Sie erhalten noch eine Infobroschüre, in welcher sich die einzelnen Gelsenkirchener Schulen vorstellen.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6" r="36749"/>
          <a:stretch/>
        </p:blipFill>
        <p:spPr>
          <a:xfrm>
            <a:off x="8122646" y="281317"/>
            <a:ext cx="1316478" cy="23765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9014">
        <p14:conveyor dir="l"/>
      </p:transition>
    </mc:Choice>
    <mc:Fallback xmlns="">
      <p:transition spd="slow" advTm="890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06719" y="481012"/>
            <a:ext cx="8418513" cy="5699070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Beratungsgespräche an der Sternschule </a:t>
            </a: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der Woche vom </a:t>
            </a:r>
            <a:r>
              <a:rPr lang="de-DE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de-DE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de-DE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19.11.2021 </a:t>
            </a:r>
            <a:r>
              <a:rPr lang="de-DE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finden die </a:t>
            </a:r>
            <a:r>
              <a:rPr lang="de-DE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individuellen Beratungsgespräche </a:t>
            </a:r>
            <a:r>
              <a:rPr lang="de-DE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den Klassenlehrerinnen Frau </a:t>
            </a:r>
            <a:r>
              <a:rPr lang="de-DE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Bräuer </a:t>
            </a:r>
            <a:r>
              <a:rPr lang="de-DE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(4A), Frau </a:t>
            </a:r>
            <a:r>
              <a:rPr lang="de-DE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Gatzemeier </a:t>
            </a:r>
            <a:r>
              <a:rPr lang="de-DE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(4B), Frau </a:t>
            </a:r>
            <a:r>
              <a:rPr lang="de-DE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Wand-Nachtwey </a:t>
            </a:r>
            <a:r>
              <a:rPr lang="de-DE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(4C) und Frau </a:t>
            </a:r>
            <a:r>
              <a:rPr lang="de-DE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Stockmann (4D</a:t>
            </a:r>
            <a:r>
              <a:rPr lang="de-DE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statt. </a:t>
            </a:r>
            <a:br>
              <a:rPr lang="de-DE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 erhalten noch schriftliche Informationen, in welcher Form diese Beratungsgespräche in der aktuellen Lage durchgeführt werden können.</a:t>
            </a:r>
          </a:p>
        </p:txBody>
      </p:sp>
    </p:spTree>
    <p:extLst>
      <p:ext uri="{BB962C8B-B14F-4D97-AF65-F5344CB8AC3E}">
        <p14:creationId xmlns:p14="http://schemas.microsoft.com/office/powerpoint/2010/main" val="417803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00088" y="233858"/>
            <a:ext cx="8420100" cy="1143000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Font typeface="Arial Black" panose="020B0A040201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Grundschule</a:t>
            </a:r>
            <a:r>
              <a:rPr lang="en-GB" alt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de-DE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beendet</a:t>
            </a:r>
            <a:r>
              <a:rPr lang="en-GB" alt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Was nun?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390" y="1523999"/>
            <a:ext cx="1773238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82" y="1524000"/>
            <a:ext cx="1771650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338" y="2504089"/>
            <a:ext cx="1773238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435" y="2088931"/>
            <a:ext cx="1773238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693" y="2869325"/>
            <a:ext cx="1773237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9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697">
        <p14:conveyor dir="l"/>
      </p:transition>
    </mc:Choice>
    <mc:Fallback xmlns="">
      <p:transition spd="slow" advTm="166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482023" y="498761"/>
            <a:ext cx="881437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 hoffen, wir konnten Ihnen einige hilfreiche Informationen geben!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82023" y="4832400"/>
            <a:ext cx="8903715" cy="853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Für Fragen stehen wir gerne zur Verfügung – sprechen Sie uns einfach an.</a:t>
            </a:r>
          </a:p>
          <a:p>
            <a:pPr algn="r"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7"/>
          <a:stretch/>
        </p:blipFill>
        <p:spPr>
          <a:xfrm>
            <a:off x="4792719" y="1888627"/>
            <a:ext cx="1980322" cy="216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125"/>
          <a:stretch/>
        </p:blipFill>
        <p:spPr>
          <a:xfrm>
            <a:off x="2855484" y="1888627"/>
            <a:ext cx="1732530" cy="2160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286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415">
        <p14:conveyor dir="l"/>
      </p:transition>
    </mc:Choice>
    <mc:Fallback xmlns="">
      <p:transition spd="slow" advTm="274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1865825" y="386362"/>
            <a:ext cx="6315768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de-DE" altLang="de-DE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 wünschen Ihnen</a:t>
            </a:r>
          </a:p>
          <a:p>
            <a:pPr algn="ctr"/>
            <a:r>
              <a:rPr lang="de-DE" altLang="de-DE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eine gute Schulwahl</a:t>
            </a:r>
          </a:p>
          <a:p>
            <a:pPr algn="ctr"/>
            <a:r>
              <a:rPr lang="de-DE" altLang="de-DE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zum Wohle Ihres Kindes!</a:t>
            </a:r>
          </a:p>
          <a:p>
            <a:pPr algn="ctr"/>
            <a:endParaRPr lang="de-DE" altLang="de-DE" sz="4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Herzliche Grüße,</a:t>
            </a:r>
          </a:p>
          <a:p>
            <a:pPr algn="ctr"/>
            <a:r>
              <a:rPr lang="de-DE" altLang="de-D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Ihr Team der Sternschule</a:t>
            </a:r>
          </a:p>
          <a:p>
            <a:pPr algn="ctr"/>
            <a:endParaRPr lang="de-DE" altLang="de-DE" sz="4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altLang="de-DE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510" y="4260319"/>
            <a:ext cx="2677151" cy="179871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  <p:pic>
        <p:nvPicPr>
          <p:cNvPr id="1026" name="Picture 2" descr="sternschule_s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8" r="19090" b="54300"/>
          <a:stretch>
            <a:fillRect/>
          </a:stretch>
        </p:blipFill>
        <p:spPr bwMode="auto">
          <a:xfrm>
            <a:off x="610990" y="4719936"/>
            <a:ext cx="3049588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276">
        <p14:conveyor dir="l"/>
      </p:transition>
    </mc:Choice>
    <mc:Fallback xmlns="">
      <p:transition spd="slow" advTm="82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2395" y="231627"/>
            <a:ext cx="8418513" cy="1400175"/>
          </a:xfrm>
        </p:spPr>
        <p:txBody>
          <a:bodyPr/>
          <a:lstStyle/>
          <a:p>
            <a:pPr eaLnBrk="1" hangingPunct="1"/>
            <a:r>
              <a:rPr lang="de-DE" alt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Welche Schule ist die richtige </a:t>
            </a:r>
            <a:br>
              <a:rPr lang="de-DE" alt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für mein Kind?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03187" y="1922885"/>
            <a:ext cx="8418513" cy="5057775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None/>
              <a:defRPr/>
            </a:pPr>
            <a:r>
              <a:rPr lang="de-D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Bei der Schulwahl spielen diese Fragen eine wichtige Rolle: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Welche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Begabungen</a:t>
            </a: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Fähigkeiten</a:t>
            </a: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und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Interessen</a:t>
            </a: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hat das Kind?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Wie ist seine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Persönlichkeit</a:t>
            </a: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Welche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Bedingungen für erfolgreiches Lernen </a:t>
            </a: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braucht es?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Wird es sich an der neuen Schule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wohl fühlen</a:t>
            </a: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0" r="17666"/>
          <a:stretch/>
        </p:blipFill>
        <p:spPr>
          <a:xfrm>
            <a:off x="7741733" y="344029"/>
            <a:ext cx="1756460" cy="146645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5353">
        <p14:conveyor dir="l"/>
      </p:transition>
    </mc:Choice>
    <mc:Fallback xmlns="">
      <p:transition spd="slow" advTm="453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6656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808760" y="780360"/>
            <a:ext cx="761134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Alle Kinder sind </a:t>
            </a:r>
          </a:p>
          <a:p>
            <a:pPr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verschieden. </a:t>
            </a:r>
          </a:p>
          <a:p>
            <a:pPr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Kinder…</a:t>
            </a:r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808760" y="2602549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457200" indent="-457200" defTabSz="449263" eaLnBrk="1" hangingPunct="1">
              <a:spcBef>
                <a:spcPts val="800"/>
              </a:spcBef>
              <a:spcAft>
                <a:spcPts val="18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…entwickeln sich ganz                                   unterschiedlich,</a:t>
            </a:r>
          </a:p>
          <a:p>
            <a:pPr marL="457200" indent="-457200" defTabSz="449263" eaLnBrk="1" hangingPunct="1">
              <a:spcBef>
                <a:spcPts val="800"/>
              </a:spcBef>
              <a:spcAft>
                <a:spcPts val="18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…haben verschiedene Interessen, Begabungen und Fähigkeiten,</a:t>
            </a:r>
          </a:p>
          <a:p>
            <a:pPr marL="457200" indent="-457200" defTabSz="449263" eaLnBrk="1" hangingPunct="1">
              <a:spcBef>
                <a:spcPts val="800"/>
              </a:spcBef>
              <a:spcAft>
                <a:spcPts val="18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…und lernen auf verschiedene Weise und mit unterschiedlicher Geschwindigkeit.</a:t>
            </a:r>
          </a:p>
          <a:p>
            <a:pPr defTabSz="449263" eaLnBrk="1" hangingPunct="1">
              <a:spcBef>
                <a:spcPts val="800"/>
              </a:spcBef>
              <a:buClr>
                <a:srgbClr val="C00000"/>
              </a:buClr>
              <a:buSzPct val="75000"/>
              <a:defRPr/>
            </a:pPr>
            <a:endParaRPr lang="de-DE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19"/>
          <a:stretch/>
        </p:blipFill>
        <p:spPr>
          <a:xfrm>
            <a:off x="5616888" y="367734"/>
            <a:ext cx="3900045" cy="282748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298">
        <p14:conveyor dir="l"/>
      </p:transition>
    </mc:Choice>
    <mc:Fallback xmlns="">
      <p:transition spd="slow" advTm="282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376237" y="368464"/>
            <a:ext cx="9529763" cy="1358900"/>
          </a:xfrm>
        </p:spPr>
        <p:txBody>
          <a:bodyPr/>
          <a:lstStyle/>
          <a:p>
            <a:pPr eaLnBrk="1" hangingPunct="1"/>
            <a:r>
              <a:rPr lang="de-DE" alt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Sie alle – und wir auch – möchten, dass Ihr Kind erfolgreich und glücklich ist!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02054" y="2064455"/>
            <a:ext cx="8617285" cy="5273675"/>
          </a:xfrm>
        </p:spPr>
        <p:txBody>
          <a:bodyPr/>
          <a:lstStyle/>
          <a:p>
            <a:pPr marL="0" indent="0" eaLnBrk="1" hangingPunct="1">
              <a:buClr>
                <a:srgbClr val="C00000"/>
              </a:buClr>
              <a:buSzPct val="100000"/>
              <a:buNone/>
              <a:defRPr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Das gelingt,…</a:t>
            </a: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…wenn es mit Freude lernt.</a:t>
            </a: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…wenn die Anforderungen weder                                                                              </a:t>
            </a:r>
            <a:r>
              <a:rPr lang="de-DE" sz="3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 </a:t>
            </a: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zu hoch noch zu niedrig sind.</a:t>
            </a: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…wenn es ohne Stress gute Leistungen zeigen kann.</a:t>
            </a: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…wenn ihm Zeit für Entspannung bleibt.</a:t>
            </a: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…wenn weder Schulfrust noch -angst auftreten.</a:t>
            </a: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…wenn Ihre Schulwahl keine Prestigefrage ist.</a:t>
            </a: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103" y="1937569"/>
            <a:ext cx="2935484" cy="197227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786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5189">
        <p14:conveyor dir="l"/>
      </p:transition>
    </mc:Choice>
    <mc:Fallback xmlns="">
      <p:transition spd="slow" advTm="651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20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418962" y="211637"/>
            <a:ext cx="909290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4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Ihre Schulwahl hat viel Einfluss darauf,…</a:t>
            </a:r>
          </a:p>
        </p:txBody>
      </p:sp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898812" y="2849739"/>
            <a:ext cx="8563841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457200" indent="-457200" defTabSz="449263" eaLnBrk="1" hangingPunct="1">
              <a:spcBef>
                <a:spcPts val="800"/>
              </a:spcBef>
              <a:spcAft>
                <a:spcPts val="18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…ob Ihr Kind sich in der neuen Schule wohl fühlt,</a:t>
            </a:r>
          </a:p>
          <a:p>
            <a:pPr marL="457200" indent="-457200" defTabSz="449263" eaLnBrk="1" hangingPunct="1">
              <a:spcBef>
                <a:spcPts val="800"/>
              </a:spcBef>
              <a:spcAft>
                <a:spcPts val="18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…ob die Schulform seinen Begabungen und Fähigkeiten entspricht,</a:t>
            </a:r>
          </a:p>
          <a:p>
            <a:pPr marL="457200" indent="-457200" defTabSz="449263" eaLnBrk="1" hangingPunct="1">
              <a:spcBef>
                <a:spcPts val="800"/>
              </a:spcBef>
              <a:spcAft>
                <a:spcPts val="18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…ob sich der gewünschte Lernerfolg einstellt.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0" r="17666"/>
          <a:stretch/>
        </p:blipFill>
        <p:spPr>
          <a:xfrm>
            <a:off x="4010981" y="1168616"/>
            <a:ext cx="1756460" cy="146645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391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773">
        <p14:conveyor dir="l"/>
      </p:transition>
    </mc:Choice>
    <mc:Fallback xmlns="">
      <p:transition spd="slow" advTm="217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3731" grpId="0" uiExpand="1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482023" y="498761"/>
            <a:ext cx="881437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 möchten Sie bei dieser wichtigen Entscheidung unterstützen.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77"/>
          <a:stretch/>
        </p:blipFill>
        <p:spPr>
          <a:xfrm>
            <a:off x="4792716" y="1888627"/>
            <a:ext cx="2214305" cy="2415216"/>
          </a:xfrm>
          <a:prstGeom prst="rect">
            <a:avLst/>
          </a:prstGeom>
        </p:spPr>
      </p:pic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1149052" y="4550709"/>
            <a:ext cx="783503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spcBef>
                <a:spcPts val="0"/>
              </a:spcBef>
              <a:buClr>
                <a:srgbClr val="00FFFF"/>
              </a:buClr>
              <a:buSzPct val="75000"/>
              <a:buFont typeface="Wingdings" pitchFamily="2" charset="2"/>
              <a:buNone/>
              <a:defRPr/>
            </a:pPr>
            <a:r>
              <a:rPr lang="en-GB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Dazu</a:t>
            </a:r>
            <a:r>
              <a:rPr lang="en-GB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haben</a:t>
            </a:r>
            <a:r>
              <a:rPr lang="en-GB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</a:t>
            </a:r>
            <a:r>
              <a:rPr lang="en-GB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Informationen</a:t>
            </a:r>
            <a:r>
              <a:rPr lang="en-GB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ts val="0"/>
              </a:spcBef>
              <a:buClr>
                <a:srgbClr val="00FFFF"/>
              </a:buClr>
              <a:buSzPct val="75000"/>
              <a:buFont typeface="Wingdings" pitchFamily="2" charset="2"/>
              <a:buNone/>
              <a:defRPr/>
            </a:pPr>
            <a:r>
              <a:rPr lang="en-GB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</a:t>
            </a:r>
            <a:r>
              <a:rPr lang="en-GB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den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Schulformen</a:t>
            </a:r>
            <a:r>
              <a:rPr lang="en-GB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ts val="0"/>
              </a:spcBef>
              <a:buClr>
                <a:srgbClr val="00FFFF"/>
              </a:buClr>
              <a:buSzPct val="75000"/>
              <a:buFont typeface="Wingdings" pitchFamily="2" charset="2"/>
              <a:buNone/>
              <a:defRPr/>
            </a:pPr>
            <a:r>
              <a:rPr lang="en-GB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 </a:t>
            </a:r>
            <a:r>
              <a:rPr lang="en-GB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zum</a:t>
            </a:r>
            <a:r>
              <a:rPr lang="en-GB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Anmeldeverfahren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Gelsenkirchen</a:t>
            </a:r>
          </a:p>
          <a:p>
            <a:pPr algn="ctr" eaLnBrk="1" hangingPunct="1">
              <a:spcBef>
                <a:spcPts val="0"/>
              </a:spcBef>
              <a:buClr>
                <a:srgbClr val="00FFFF"/>
              </a:buClr>
              <a:buSzPct val="75000"/>
              <a:buFont typeface="Wingdings" pitchFamily="2" charset="2"/>
              <a:buNone/>
              <a:defRPr/>
            </a:pPr>
            <a:r>
              <a:rPr lang="en-GB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zusammengestellt</a:t>
            </a:r>
            <a:r>
              <a:rPr lang="en-GB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25"/>
          <a:stretch/>
        </p:blipFill>
        <p:spPr>
          <a:xfrm>
            <a:off x="2855481" y="1888627"/>
            <a:ext cx="1937235" cy="241521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6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571">
        <p14:conveyor dir="l"/>
      </p:transition>
    </mc:Choice>
    <mc:Fallback xmlns="">
      <p:transition spd="slow" advTm="165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/>
          <a:srcRect t="7597"/>
          <a:stretch/>
        </p:blipFill>
        <p:spPr>
          <a:xfrm>
            <a:off x="3245806" y="1093068"/>
            <a:ext cx="6171464" cy="5497410"/>
          </a:xfrm>
          <a:prstGeom prst="rect">
            <a:avLst/>
          </a:prstGeom>
        </p:spPr>
      </p:pic>
      <p:sp>
        <p:nvSpPr>
          <p:cNvPr id="3" name="Pfeil nach rechts 2"/>
          <p:cNvSpPr/>
          <p:nvPr/>
        </p:nvSpPr>
        <p:spPr bwMode="auto">
          <a:xfrm>
            <a:off x="536024" y="4687611"/>
            <a:ext cx="2741308" cy="1135112"/>
          </a:xfrm>
          <a:prstGeom prst="rightArrow">
            <a:avLst/>
          </a:prstGeom>
          <a:solidFill>
            <a:srgbClr val="FF8F8F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Hier stehen Sie bzw. Ihr Kind jetzt.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21907" y="344926"/>
            <a:ext cx="7962900" cy="61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 Schulsystem in NRW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203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4751">
        <p14:conveyor dir="l"/>
      </p:transition>
    </mc:Choice>
    <mc:Fallback xmlns="">
      <p:transition spd="slow" advTm="547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936914" y="471054"/>
            <a:ext cx="7962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NRW gibt es 5 Schulformen </a:t>
            </a:r>
            <a:br>
              <a:rPr lang="de-DE" altLang="de-DE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 Sekundarstufe 1</a:t>
            </a:r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936914" y="2083917"/>
            <a:ext cx="79629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1313" indent="-341313" defTabSz="449263" eaLnBrk="1" hangingPunct="1">
              <a:spcBef>
                <a:spcPts val="800"/>
              </a:spcBef>
              <a:spcAft>
                <a:spcPts val="1800"/>
              </a:spcAft>
              <a:buClr>
                <a:srgbClr val="C00000"/>
              </a:buClr>
              <a:buSzPct val="75000"/>
              <a:buFont typeface="Wingdings" pitchFamily="2" charset="2"/>
              <a:buChar char=""/>
              <a:defRPr/>
            </a:pP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Alle führen prinzipiell zu gleichwertigen Abschlüssen (dem Sekundarabschluss I ).</a:t>
            </a:r>
          </a:p>
          <a:p>
            <a:pPr marL="341313" indent="-341313" defTabSz="449263" eaLnBrk="1" hangingPunct="1">
              <a:spcBef>
                <a:spcPts val="800"/>
              </a:spcBef>
              <a:spcAft>
                <a:spcPts val="1800"/>
              </a:spcAft>
              <a:buClr>
                <a:srgbClr val="C00000"/>
              </a:buClr>
              <a:buSzPct val="75000"/>
              <a:buFont typeface="Wingdings" pitchFamily="2" charset="2"/>
              <a:buChar char=""/>
              <a:defRPr/>
            </a:pP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Schulformen nutzen dafür unterschiedliche Wege und Schwerpunkte.</a:t>
            </a:r>
          </a:p>
          <a:p>
            <a:pPr marL="341313" indent="-341313" defTabSz="449263" eaLnBrk="1" hangingPunct="1">
              <a:spcBef>
                <a:spcPts val="800"/>
              </a:spcBef>
              <a:spcAft>
                <a:spcPts val="1800"/>
              </a:spcAft>
              <a:buClr>
                <a:srgbClr val="C00000"/>
              </a:buClr>
              <a:buSzPct val="75000"/>
              <a:buFont typeface="Wingdings" pitchFamily="2" charset="2"/>
              <a:buChar char=""/>
              <a:defRPr/>
            </a:pP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Dadurch können die individuellen Fähigkeiten und Neigungen des einzelnen Kindes berücksichtigt werden.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2036">
        <p14:conveyor dir="l"/>
      </p:transition>
    </mc:Choice>
    <mc:Fallback xmlns="">
      <p:transition spd="slow" advTm="420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6.5|7.8|3.7|5|5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44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3.1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4.2|3.3|5|4.6|6|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4.2|5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14.3|7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6|7.7|8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|10.1|8.8|4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1.1|11.1|5|5.4|3.1|3.8|10.1"/>
</p:tagLst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Fading Grid</Template>
  <TotalTime>0</TotalTime>
  <Words>1095</Words>
  <Application>Microsoft Office PowerPoint</Application>
  <PresentationFormat>A4-Papier (210 x 297 mm)</PresentationFormat>
  <Paragraphs>134</Paragraphs>
  <Slides>21</Slides>
  <Notes>10</Notes>
  <HiddenSlides>0</HiddenSlides>
  <MMClips>20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8" baseType="lpstr">
      <vt:lpstr>Arial</vt:lpstr>
      <vt:lpstr>Arial Black</vt:lpstr>
      <vt:lpstr>Calibri</vt:lpstr>
      <vt:lpstr>Symbol</vt:lpstr>
      <vt:lpstr>Times New Roman</vt:lpstr>
      <vt:lpstr>Wingdings</vt:lpstr>
      <vt:lpstr>Standarddesign</vt:lpstr>
      <vt:lpstr> </vt:lpstr>
      <vt:lpstr>Grundschule beendet! Was nun?</vt:lpstr>
      <vt:lpstr>Welche Schule ist die richtige  für mein Kind?</vt:lpstr>
      <vt:lpstr>PowerPoint-Präsentation</vt:lpstr>
      <vt:lpstr>Sie alle – und wir auch – möchten, dass Ihr Kind erfolgreich und glücklich ist!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Entscheidungshilfen</vt:lpstr>
      <vt:lpstr>Die Halbjahreszeugnisse  enthalten neben den Noten</vt:lpstr>
      <vt:lpstr>PowerPoint-Präsentation</vt:lpstr>
      <vt:lpstr>Anmeldeverfahren 2022/2023</vt:lpstr>
      <vt:lpstr> Beratungsgespräche an der Sternschule   In der Woche vom 15. – 19.11.2021 finden die individuellen Beratungsgespräche mit den Klassenlehrerinnen Frau Bräuer (4A), Frau Gatzemeier (4B), Frau Wand-Nachtwey (4C) und Frau Stockmann (4D) statt.  Sie erhalten noch schriftliche Informationen, in welcher Form diese Beratungsgespräche in der aktuellen Lage durchgeführt werden können.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Reinhild</dc:creator>
  <cp:lastModifiedBy>Hohage Klaus</cp:lastModifiedBy>
  <cp:revision>244</cp:revision>
  <cp:lastPrinted>2019-10-31T06:15:01Z</cp:lastPrinted>
  <dcterms:modified xsi:type="dcterms:W3CDTF">2021-11-04T09:11:13Z</dcterms:modified>
</cp:coreProperties>
</file>